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0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1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97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37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1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2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9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57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46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7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F544-0630-42A1-B735-334E8EFB87AE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6F1C-59D6-4BE4-9661-03BA964CF1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ubs.rsc.org/en/content/articlelanding/2014/cs/c4cs00029c/unauth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nlinelibrary.wiley.com/doi/pdf/10.1002/9781119044123.ch1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gr/books?hl=en&amp;lr=&amp;id=Gy0XBQAAQBAJ&amp;oi=fnd&amp;pg=PP1&amp;dq=catenanes&amp;ots=WxxEpYZ_Rd&amp;sig=Dcy8zHS-y9V_6dBVLspQxvFZgWA&amp;redir_esc=y" TargetMode="External"/><Relationship Id="rId2" Type="http://schemas.openxmlformats.org/officeDocument/2006/relationships/hyperlink" Target="http://pubs.rsc.org/en/content/articlelanding/2014/cs/c4cs00029c/unauth#!div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library.wiley.com/doi/epdf/10.1002/chem.201704149" TargetMode="External"/><Relationship Id="rId5" Type="http://schemas.openxmlformats.org/officeDocument/2006/relationships/hyperlink" Target="https://www.researchgate.net/figure/Cartoons-showing-the-main-structural-features-of-a-2catenane-and-a-2-rotaxane-The_fig3_237840290" TargetMode="External"/><Relationship Id="rId4" Type="http://schemas.openxmlformats.org/officeDocument/2006/relationships/hyperlink" Target="https://onlinelibrary.wiley.com/doi/pdf/10.1002/9781119044123.ch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library.wiley.com/doi/pdf/10.1002/9781119044123.ch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Cartoons-showing-the-main-structural-features-of-a-2catenane-and-a-2-rotaxane-The_fig3_23784029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0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dirty="0" err="1" smtClean="0"/>
              <a:t>Κατενάνια</a:t>
            </a:r>
            <a:r>
              <a:rPr lang="el-GR" dirty="0" smtClean="0"/>
              <a:t> και </a:t>
            </a:r>
            <a:r>
              <a:rPr lang="el-GR" dirty="0" err="1" smtClean="0"/>
              <a:t>Ροταξάνια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Νίκη Πετράκη Α.Μ. 973</a:t>
            </a:r>
            <a:endParaRPr lang="en-US" dirty="0" smtClean="0"/>
          </a:p>
          <a:p>
            <a:r>
              <a:rPr lang="el-GR" dirty="0" smtClean="0"/>
              <a:t>Επιβλέπων καθηγητής : </a:t>
            </a:r>
            <a:r>
              <a:rPr lang="el-GR" dirty="0" err="1" smtClean="0"/>
              <a:t>Κουτσολέλος</a:t>
            </a:r>
            <a:r>
              <a:rPr lang="el-GR" dirty="0" smtClean="0"/>
              <a:t> Αθανάσιος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1114" y="0"/>
            <a:ext cx="9503229" cy="1665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Υπερμοριακή</a:t>
            </a:r>
            <a:r>
              <a:rPr lang="el-GR" dirty="0" smtClean="0">
                <a:solidFill>
                  <a:schemeClr val="tx1"/>
                </a:solidFill>
              </a:rPr>
              <a:t> Χημεία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Τμήμα Χημείας- Πανεπιστήμιο Κρήτης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273" y="4504000"/>
            <a:ext cx="3162960" cy="207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2407" y="4619218"/>
            <a:ext cx="2741805" cy="215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861"/>
            <a:ext cx="2857500" cy="1704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7233" y="5964382"/>
            <a:ext cx="593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http://pubs.rsc.org/en/content/articlelanding/2014/cs/c4cs00029c/unauth#!</a:t>
            </a:r>
            <a:r>
              <a:rPr lang="en-US" dirty="0" smtClean="0">
                <a:hlinkClick r:id="rId5"/>
              </a:rPr>
              <a:t>divAbstract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0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4881"/>
            <a:ext cx="4884087" cy="574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TextBox"/>
          <p:cNvSpPr txBox="1"/>
          <p:nvPr/>
        </p:nvSpPr>
        <p:spPr>
          <a:xfrm>
            <a:off x="681925" y="635431"/>
            <a:ext cx="11065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j-lt"/>
              </a:rPr>
              <a:t>Machines with Mechanical Bonds/Applications</a:t>
            </a:r>
            <a:endParaRPr lang="el-GR" sz="2600" b="1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060" y="1329625"/>
            <a:ext cx="5917204" cy="36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645" y="542698"/>
            <a:ext cx="76581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+mj-lt"/>
              </a:rPr>
              <a:t>Machines with Mechanical Bonds/Applications</a:t>
            </a:r>
            <a:endParaRPr lang="el-GR" sz="26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2" y="1123517"/>
            <a:ext cx="5858606" cy="1683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313" y="2826722"/>
            <a:ext cx="482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j-lt"/>
              </a:rPr>
              <a:t>Drug delivery</a:t>
            </a:r>
          </a:p>
          <a:p>
            <a:pPr algn="ctr"/>
            <a:endParaRPr lang="el-GR" sz="1600" b="1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210" y="1035141"/>
            <a:ext cx="4872471" cy="3864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5281861"/>
            <a:ext cx="824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+mj-lt"/>
              </a:rPr>
              <a:t>Chiral </a:t>
            </a:r>
            <a:r>
              <a:rPr lang="en-US" sz="1600" i="1" dirty="0" err="1" smtClean="0">
                <a:latin typeface="+mj-lt"/>
              </a:rPr>
              <a:t>Catenanes</a:t>
            </a:r>
            <a:r>
              <a:rPr lang="en-US" sz="1600" i="1" dirty="0" smtClean="0">
                <a:latin typeface="+mj-lt"/>
              </a:rPr>
              <a:t> and </a:t>
            </a:r>
            <a:r>
              <a:rPr lang="en-US" sz="1600" i="1" dirty="0" err="1" smtClean="0">
                <a:latin typeface="+mj-lt"/>
              </a:rPr>
              <a:t>Rotaxanes</a:t>
            </a:r>
            <a:r>
              <a:rPr lang="en-US" sz="1600" i="1" dirty="0" smtClean="0">
                <a:latin typeface="+mj-lt"/>
              </a:rPr>
              <a:t> : Fundamentals and Emerging Applications </a:t>
            </a:r>
          </a:p>
          <a:p>
            <a:r>
              <a:rPr lang="en-US" sz="1600" dirty="0" smtClean="0">
                <a:latin typeface="+mj-lt"/>
              </a:rPr>
              <a:t>Nicholas H. Evans, Chem.Eur.J.,2018,24,3101 </a:t>
            </a:r>
            <a:r>
              <a:rPr lang="en-US" sz="1600" dirty="0">
                <a:latin typeface="+mj-lt"/>
              </a:rPr>
              <a:t>–3112</a:t>
            </a:r>
          </a:p>
          <a:p>
            <a:pPr algn="just"/>
            <a:endParaRPr lang="en-US" sz="16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2043" y="3083993"/>
            <a:ext cx="4714443" cy="3141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13" y="6390007"/>
            <a:ext cx="424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j-lt"/>
              </a:rPr>
              <a:t>Asymmetric catalysis</a:t>
            </a:r>
            <a:endParaRPr lang="el-GR" b="1" i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7508" y="6245443"/>
            <a:ext cx="5223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linkClick r:id="rId5"/>
              </a:rPr>
              <a:t>https://</a:t>
            </a:r>
            <a:r>
              <a:rPr lang="el-GR" sz="1400" dirty="0" smtClean="0">
                <a:hlinkClick r:id="rId5"/>
              </a:rPr>
              <a:t>onlinelibrary.wiley.com/doi/pdf/10.1002/9781119044123.ch1</a:t>
            </a:r>
            <a:endParaRPr lang="en-US" sz="1400" dirty="0" smtClean="0"/>
          </a:p>
          <a:p>
            <a:endParaRPr lang="el-G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582891" y="4883727"/>
            <a:ext cx="2410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j-lt"/>
              </a:rPr>
              <a:t>Switching</a:t>
            </a:r>
            <a:endParaRPr lang="el-GR" sz="1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53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7691"/>
            <a:ext cx="4887623" cy="496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76" y="1399742"/>
            <a:ext cx="3805670" cy="50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1240306"/>
            <a:ext cx="5964382" cy="525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6391" y="228600"/>
            <a:ext cx="832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 CARTER" panose="02000000000000000000" pitchFamily="2" charset="0"/>
              </a:rPr>
              <a:t>Thank you for your attention!!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22051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8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References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+mj-lt"/>
              </a:rPr>
              <a:t>Jonathan A. </a:t>
            </a:r>
            <a:r>
              <a:rPr lang="en-US" sz="1400" dirty="0" err="1">
                <a:latin typeface="+mj-lt"/>
              </a:rPr>
              <a:t>Faiz</a:t>
            </a:r>
            <a:r>
              <a:rPr lang="en-US" sz="1400" dirty="0">
                <a:latin typeface="+mj-lt"/>
              </a:rPr>
              <a:t> , </a:t>
            </a:r>
            <a:r>
              <a:rPr lang="en-US" sz="1400" dirty="0" err="1">
                <a:latin typeface="+mj-lt"/>
              </a:rPr>
              <a:t>Valérie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Heitz</a:t>
            </a:r>
            <a:r>
              <a:rPr lang="en-US" sz="1400" dirty="0">
                <a:latin typeface="+mj-lt"/>
              </a:rPr>
              <a:t> and Jean-Pierre </a:t>
            </a:r>
            <a:r>
              <a:rPr lang="en-US" sz="1400" dirty="0" err="1">
                <a:latin typeface="+mj-lt"/>
              </a:rPr>
              <a:t>Sauvage</a:t>
            </a:r>
            <a:r>
              <a:rPr lang="en-US" sz="1400" dirty="0">
                <a:latin typeface="+mj-lt"/>
              </a:rPr>
              <a:t> * </a:t>
            </a:r>
            <a:r>
              <a:rPr lang="en-US" sz="1400" dirty="0" smtClean="0">
                <a:latin typeface="+mj-lt"/>
              </a:rPr>
              <a:t>(2009). </a:t>
            </a:r>
            <a:r>
              <a:rPr lang="en-US" sz="1400" i="1" dirty="0" smtClean="0">
                <a:latin typeface="+mj-lt"/>
              </a:rPr>
              <a:t>Design </a:t>
            </a:r>
            <a:r>
              <a:rPr lang="en-US" sz="1400" i="1" dirty="0">
                <a:latin typeface="+mj-lt"/>
              </a:rPr>
              <a:t>and synthesis of </a:t>
            </a:r>
            <a:r>
              <a:rPr lang="en-US" sz="1400" i="1" dirty="0" smtClean="0">
                <a:latin typeface="+mj-lt"/>
              </a:rPr>
              <a:t>porphyrin</a:t>
            </a:r>
            <a:r>
              <a:rPr lang="el-GR" sz="1400" i="1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containing</a:t>
            </a:r>
            <a:r>
              <a:rPr lang="en-US" sz="1400" i="1" dirty="0">
                <a:latin typeface="+mj-lt"/>
              </a:rPr>
              <a:t> </a:t>
            </a:r>
            <a:r>
              <a:rPr lang="en-US" sz="1400" i="1" dirty="0" err="1">
                <a:latin typeface="+mj-lt"/>
              </a:rPr>
              <a:t>catenanes</a:t>
            </a:r>
            <a:r>
              <a:rPr lang="en-US" sz="1400" i="1" dirty="0">
                <a:latin typeface="+mj-lt"/>
              </a:rPr>
              <a:t> </a:t>
            </a:r>
            <a:r>
              <a:rPr lang="en-US" sz="1400" i="1" dirty="0" smtClean="0">
                <a:latin typeface="+mj-lt"/>
              </a:rPr>
              <a:t>and </a:t>
            </a:r>
            <a:r>
              <a:rPr lang="en-US" sz="1400" i="1" dirty="0" err="1" smtClean="0">
                <a:latin typeface="+mj-lt"/>
              </a:rPr>
              <a:t>rotaxanes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Chem. Soc. </a:t>
            </a:r>
            <a:r>
              <a:rPr lang="en-US" sz="1400" i="1" dirty="0" smtClean="0">
                <a:latin typeface="+mj-lt"/>
              </a:rPr>
              <a:t>Rev., 2009, </a:t>
            </a:r>
            <a:r>
              <a:rPr lang="en-US" sz="1400" b="1" dirty="0" smtClean="0">
                <a:latin typeface="+mj-lt"/>
              </a:rPr>
              <a:t>38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smtClean="0">
                <a:latin typeface="+mj-lt"/>
              </a:rPr>
              <a:t>422-442.</a:t>
            </a:r>
            <a:endParaRPr lang="el-GR" sz="1400" dirty="0" smtClean="0">
              <a:latin typeface="+mj-lt"/>
            </a:endParaRPr>
          </a:p>
          <a:p>
            <a:r>
              <a:rPr lang="en-US" sz="1400" i="1" dirty="0">
                <a:latin typeface="+mj-lt"/>
              </a:rPr>
              <a:t>Chiral </a:t>
            </a:r>
            <a:r>
              <a:rPr lang="en-US" sz="1400" i="1" dirty="0" err="1">
                <a:latin typeface="+mj-lt"/>
              </a:rPr>
              <a:t>Catenanes</a:t>
            </a:r>
            <a:r>
              <a:rPr lang="en-US" sz="1400" i="1" dirty="0">
                <a:latin typeface="+mj-lt"/>
              </a:rPr>
              <a:t> and </a:t>
            </a:r>
            <a:r>
              <a:rPr lang="en-US" sz="1400" i="1" dirty="0" err="1">
                <a:latin typeface="+mj-lt"/>
              </a:rPr>
              <a:t>Rotaxanes</a:t>
            </a:r>
            <a:r>
              <a:rPr lang="en-US" sz="1400" i="1" dirty="0">
                <a:latin typeface="+mj-lt"/>
              </a:rPr>
              <a:t> : Fundamentals and Emerging Applications </a:t>
            </a:r>
            <a:r>
              <a:rPr lang="en-US" sz="1400" dirty="0" smtClean="0">
                <a:latin typeface="+mj-lt"/>
              </a:rPr>
              <a:t>Nicholas </a:t>
            </a:r>
            <a:r>
              <a:rPr lang="en-US" sz="1400" dirty="0">
                <a:latin typeface="+mj-lt"/>
              </a:rPr>
              <a:t>H. Evans, Chem.Eur.J.,2018,24,3101 –</a:t>
            </a:r>
            <a:r>
              <a:rPr lang="en-US" sz="1400" dirty="0" smtClean="0">
                <a:latin typeface="+mj-lt"/>
              </a:rPr>
              <a:t>3112</a:t>
            </a:r>
            <a:endParaRPr lang="el-GR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Nicholas H. Evans, </a:t>
            </a:r>
            <a:r>
              <a:rPr lang="en-US" sz="1400" dirty="0">
                <a:latin typeface="+mj-lt"/>
              </a:rPr>
              <a:t> Paul D</a:t>
            </a:r>
            <a:r>
              <a:rPr lang="en-US" sz="1400" dirty="0" smtClean="0">
                <a:latin typeface="+mj-lt"/>
              </a:rPr>
              <a:t>. Beer. </a:t>
            </a:r>
            <a:r>
              <a:rPr lang="en-US" sz="1400" i="1" dirty="0" smtClean="0">
                <a:latin typeface="+mj-lt"/>
              </a:rPr>
              <a:t>Progress </a:t>
            </a:r>
            <a:r>
              <a:rPr lang="en-US" sz="1400" i="1" dirty="0">
                <a:latin typeface="+mj-lt"/>
              </a:rPr>
              <a:t>in the synthesis and exploitation of </a:t>
            </a:r>
            <a:r>
              <a:rPr lang="en-US" sz="1400" i="1" dirty="0" err="1">
                <a:latin typeface="+mj-lt"/>
              </a:rPr>
              <a:t>catenanes</a:t>
            </a:r>
            <a:r>
              <a:rPr lang="en-US" sz="1400" i="1" dirty="0">
                <a:latin typeface="+mj-lt"/>
              </a:rPr>
              <a:t> since the </a:t>
            </a:r>
            <a:r>
              <a:rPr lang="en-US" sz="1400" i="1" dirty="0" smtClean="0">
                <a:latin typeface="+mj-lt"/>
              </a:rPr>
              <a:t>Millennium</a:t>
            </a:r>
            <a:r>
              <a:rPr lang="el-GR" sz="1400" i="1" dirty="0" smtClean="0">
                <a:latin typeface="+mj-lt"/>
              </a:rPr>
              <a:t>.</a:t>
            </a:r>
            <a:r>
              <a:rPr lang="en-US" sz="1400" i="1" dirty="0">
                <a:latin typeface="+mj-lt"/>
              </a:rPr>
              <a:t> Chem. Soc. Rev.</a:t>
            </a:r>
            <a:r>
              <a:rPr lang="en-US" sz="1400" dirty="0">
                <a:latin typeface="+mj-lt"/>
              </a:rPr>
              <a:t>, 2014, 43, </a:t>
            </a:r>
            <a:r>
              <a:rPr lang="en-US" sz="1400" dirty="0" smtClean="0">
                <a:latin typeface="+mj-lt"/>
              </a:rPr>
              <a:t>4658-4683.</a:t>
            </a:r>
          </a:p>
          <a:p>
            <a:r>
              <a:rPr lang="en-US" sz="1400" dirty="0">
                <a:latin typeface="+mj-lt"/>
              </a:rPr>
              <a:t>P. R. Ashton, M. R. Johnston, J. F. </a:t>
            </a:r>
            <a:r>
              <a:rPr lang="en-US" sz="1400" dirty="0" err="1">
                <a:latin typeface="+mj-lt"/>
              </a:rPr>
              <a:t>Stoddart</a:t>
            </a:r>
            <a:r>
              <a:rPr lang="en-US" sz="1400" dirty="0">
                <a:latin typeface="+mj-lt"/>
              </a:rPr>
              <a:t>, M. S. </a:t>
            </a:r>
            <a:r>
              <a:rPr lang="en-US" sz="1400" dirty="0" err="1">
                <a:latin typeface="+mj-lt"/>
              </a:rPr>
              <a:t>Tolley</a:t>
            </a:r>
            <a:r>
              <a:rPr lang="en-US" sz="1400" dirty="0">
                <a:latin typeface="+mj-lt"/>
              </a:rPr>
              <a:t> and J. W. Wheeler, </a:t>
            </a:r>
            <a:r>
              <a:rPr lang="en-US" sz="1400" i="1" dirty="0">
                <a:latin typeface="+mj-lt"/>
              </a:rPr>
              <a:t>J. Chem. Soc., Chem. </a:t>
            </a:r>
            <a:r>
              <a:rPr lang="en-US" sz="1400" i="1" dirty="0" err="1">
                <a:latin typeface="+mj-lt"/>
              </a:rPr>
              <a:t>Commun</a:t>
            </a:r>
            <a:r>
              <a:rPr lang="en-US" sz="1400" i="1" dirty="0">
                <a:latin typeface="+mj-lt"/>
              </a:rPr>
              <a:t>.</a:t>
            </a:r>
            <a:r>
              <a:rPr lang="en-US" sz="1400" dirty="0">
                <a:latin typeface="+mj-lt"/>
              </a:rPr>
              <a:t>, 1992, 1128</a:t>
            </a:r>
            <a:r>
              <a:rPr lang="en-US" sz="1400" dirty="0"/>
              <a:t> </a:t>
            </a:r>
            <a:endParaRPr lang="el-GR" sz="1400" dirty="0" smtClean="0">
              <a:latin typeface="+mj-lt"/>
            </a:endParaRPr>
          </a:p>
          <a:p>
            <a:r>
              <a:rPr lang="en-US" sz="1400" dirty="0">
                <a:latin typeface="+mj-lt"/>
                <a:hlinkClick r:id="rId2"/>
              </a:rPr>
              <a:t>http://pubs.rsc.org/en/content/articlelanding/2014/cs/c4cs00029c/unauth#!</a:t>
            </a:r>
            <a:r>
              <a:rPr lang="en-US" sz="1400" dirty="0" smtClean="0">
                <a:latin typeface="+mj-lt"/>
                <a:hlinkClick r:id="rId2"/>
              </a:rPr>
              <a:t>divAbstract</a:t>
            </a:r>
            <a:endParaRPr lang="en-US" sz="1400" dirty="0" smtClean="0">
              <a:latin typeface="+mj-lt"/>
            </a:endParaRPr>
          </a:p>
          <a:p>
            <a:r>
              <a:rPr lang="en-US" sz="1400" i="1" dirty="0">
                <a:latin typeface="+mj-lt"/>
                <a:hlinkClick r:id="rId3"/>
              </a:rPr>
              <a:t>https://books.google.gr/books?hl=en&amp;lr=&amp;</a:t>
            </a:r>
            <a:r>
              <a:rPr lang="en-US" sz="1400" i="1" dirty="0" smtClean="0">
                <a:latin typeface="+mj-lt"/>
                <a:hlinkClick r:id="rId3"/>
              </a:rPr>
              <a:t>id=Gy0XBQAAQBAJ&amp;oi=fnd&amp;pg=PP1&amp;dq=catenanes&amp;ots=WxxEpYZ_Rd&amp;sig=Dcy8zHS-y9V_6dBVLspQxvFZgWA&amp;redir_esc=y#v=onepage&amp;q=catenanes&amp;f=false</a:t>
            </a:r>
            <a:endParaRPr lang="en-US" sz="1400" i="1" dirty="0" smtClean="0">
              <a:latin typeface="+mj-lt"/>
            </a:endParaRPr>
          </a:p>
          <a:p>
            <a:r>
              <a:rPr lang="en-US" sz="1400" i="1" dirty="0">
                <a:latin typeface="+mj-lt"/>
                <a:hlinkClick r:id="rId4"/>
              </a:rPr>
              <a:t>https://</a:t>
            </a:r>
            <a:r>
              <a:rPr lang="en-US" sz="1400" i="1" dirty="0" smtClean="0">
                <a:latin typeface="+mj-lt"/>
                <a:hlinkClick r:id="rId4"/>
              </a:rPr>
              <a:t>onlinelibrary.wiley.com/doi/pdf/10.1002/9781119044123.ch1</a:t>
            </a:r>
            <a:endParaRPr lang="el-GR" sz="1400" i="1" dirty="0" smtClean="0">
              <a:latin typeface="+mj-lt"/>
            </a:endParaRPr>
          </a:p>
          <a:p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www.researchgate.net/figure/Cartoons-showing-the-main-structural-features-of-a-2catenane-and-a-2-rotaxane-The_fig3_237840290</a:t>
            </a:r>
            <a:endParaRPr lang="el-GR" sz="1400" dirty="0" smtClean="0">
              <a:latin typeface="+mj-lt"/>
            </a:endParaRPr>
          </a:p>
          <a:p>
            <a:r>
              <a:rPr lang="en-US" sz="1400" dirty="0">
                <a:latin typeface="+mj-lt"/>
                <a:hlinkClick r:id="rId6"/>
              </a:rPr>
              <a:t>https://</a:t>
            </a:r>
            <a:r>
              <a:rPr lang="en-US" sz="1400" dirty="0" smtClean="0">
                <a:latin typeface="+mj-lt"/>
                <a:hlinkClick r:id="rId6"/>
              </a:rPr>
              <a:t>onlinelibrary.wiley.com/doi/epdf/10.1002/chem.201704149</a:t>
            </a:r>
            <a:endParaRPr lang="el-GR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i="1" dirty="0" smtClean="0"/>
          </a:p>
          <a:p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7098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6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7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“Chemistry creates its own object. This creative quality, resembling that of art itself, distinguishes it essentially from natural and historical sciences.” 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5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Interlocked species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21895" y="2711116"/>
            <a:ext cx="11277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Mechanical bond – An entanglement in space between two or more molecular entities (component parts) such that they cannot be separated without breaking or distorting chemical bonds between </a:t>
            </a:r>
            <a:r>
              <a:rPr lang="en-US" sz="2800" dirty="0" smtClean="0"/>
              <a:t>atoms.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smtClean="0"/>
              <a:t>Component </a:t>
            </a:r>
            <a:r>
              <a:rPr lang="en-US" sz="2800" dirty="0"/>
              <a:t>part – A group of atoms, or ‘molecular entity’, comprised of chemical bonds, which is mutually engaged in mechanical bonding with another molecular entity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err="1"/>
              <a:t>Mechanomolecule</a:t>
            </a:r>
            <a:r>
              <a:rPr lang="en-US" sz="2800" dirty="0"/>
              <a:t> – A molecule possessing one or more mechanical bonds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onlinelibrary.wiley.com/doi/pdf/10.1002/9781119044123.ch1</a:t>
            </a:r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4074694" y="1315452"/>
            <a:ext cx="3705727" cy="13956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MIMs</a:t>
            </a:r>
            <a:endParaRPr lang="el-GR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902" y="2784697"/>
            <a:ext cx="5961898" cy="41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Mechanomolecules</a:t>
            </a:r>
            <a:endParaRPr lang="el-GR" b="1" dirty="0"/>
          </a:p>
        </p:txBody>
      </p:sp>
      <p:pic>
        <p:nvPicPr>
          <p:cNvPr id="1026" name="Picture 2" descr="Image result for catenanes rotaxa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77" y="2351443"/>
            <a:ext cx="5628022" cy="27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432" y="5743074"/>
            <a:ext cx="829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www.researchgate.net/figure/Cartoons-showing-the-main-structural-features-of-a-2catenane-and-a-2-rotaxane-The_fig3_237840290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87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Some history..</a:t>
            </a:r>
            <a:endParaRPr lang="el-G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58" y="1941095"/>
            <a:ext cx="9464842" cy="4235116"/>
          </a:xfrm>
        </p:spPr>
        <p:txBody>
          <a:bodyPr>
            <a:normAutofit/>
          </a:bodyPr>
          <a:lstStyle/>
          <a:p>
            <a:r>
              <a:rPr lang="el-GR" dirty="0" err="1" smtClean="0"/>
              <a:t>Κατενάνια</a:t>
            </a:r>
            <a:endParaRPr lang="el-G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1900-1912</a:t>
            </a:r>
            <a:r>
              <a:rPr lang="el-GR" dirty="0" smtClean="0"/>
              <a:t>, </a:t>
            </a:r>
            <a:r>
              <a:rPr lang="en-US" dirty="0" smtClean="0"/>
              <a:t>Willstatter</a:t>
            </a:r>
            <a:r>
              <a:rPr lang="el-GR" dirty="0" smtClean="0"/>
              <a:t> : ανέφερε πρώτος τα </a:t>
            </a:r>
            <a:r>
              <a:rPr lang="el-GR" dirty="0" err="1" smtClean="0"/>
              <a:t>κατενάνια</a:t>
            </a:r>
            <a:r>
              <a:rPr lang="el-GR" dirty="0" smtClean="0"/>
              <a:t> ως ενώσεις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1930-1950</a:t>
            </a:r>
            <a:r>
              <a:rPr lang="en-US" dirty="0" smtClean="0"/>
              <a:t>, Ziegler-</a:t>
            </a:r>
            <a:r>
              <a:rPr lang="en-US" dirty="0" err="1" smtClean="0"/>
              <a:t>Hansley</a:t>
            </a:r>
            <a:r>
              <a:rPr lang="en-US" dirty="0" smtClean="0"/>
              <a:t>-Prelog-Stoll </a:t>
            </a:r>
            <a:r>
              <a:rPr lang="el-GR" dirty="0" smtClean="0"/>
              <a:t>: η ιδέα σύνθεσης έγινε πραγματικότητα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1958 </a:t>
            </a:r>
            <a:r>
              <a:rPr lang="en-US" dirty="0" err="1" smtClean="0"/>
              <a:t>Luttringhaus</a:t>
            </a:r>
            <a:r>
              <a:rPr lang="en-US" dirty="0" smtClean="0"/>
              <a:t>  </a:t>
            </a:r>
            <a:r>
              <a:rPr lang="el-GR" dirty="0" smtClean="0"/>
              <a:t>: 1</a:t>
            </a:r>
            <a:r>
              <a:rPr lang="el-GR" baseline="30000" dirty="0" smtClean="0"/>
              <a:t>η</a:t>
            </a:r>
            <a:r>
              <a:rPr lang="el-GR" dirty="0" smtClean="0"/>
              <a:t> πειραματική διαδικασία, με συνθετικό ρεαλιστικό μονοπάτι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1960 </a:t>
            </a:r>
            <a:r>
              <a:rPr lang="en-US" dirty="0" smtClean="0"/>
              <a:t>Wasserman </a:t>
            </a:r>
            <a:r>
              <a:rPr lang="el-GR" dirty="0" smtClean="0"/>
              <a:t>: ανέφερε για 1</a:t>
            </a:r>
            <a:r>
              <a:rPr lang="el-GR" baseline="30000" dirty="0" smtClean="0"/>
              <a:t>η</a:t>
            </a:r>
            <a:r>
              <a:rPr lang="el-GR" dirty="0" smtClean="0"/>
              <a:t> φορά τη σύνθεση </a:t>
            </a:r>
            <a:r>
              <a:rPr lang="el-GR" dirty="0" err="1" smtClean="0"/>
              <a:t>κατενανίου</a:t>
            </a:r>
            <a:r>
              <a:rPr lang="el-GR" dirty="0" smtClean="0"/>
              <a:t>, απομονώνοντας </a:t>
            </a:r>
            <a:r>
              <a:rPr lang="en-US" dirty="0" err="1" smtClean="0"/>
              <a:t>mgr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1964 </a:t>
            </a:r>
            <a:r>
              <a:rPr lang="en-US" dirty="0" err="1" smtClean="0"/>
              <a:t>Schill</a:t>
            </a:r>
            <a:r>
              <a:rPr lang="en-US" dirty="0" smtClean="0"/>
              <a:t> </a:t>
            </a:r>
            <a:r>
              <a:rPr lang="el-GR" dirty="0" smtClean="0"/>
              <a:t>: </a:t>
            </a:r>
            <a:r>
              <a:rPr lang="en-US" dirty="0" smtClean="0"/>
              <a:t>directed </a:t>
            </a:r>
            <a:r>
              <a:rPr lang="el-GR" dirty="0" smtClean="0"/>
              <a:t>σύνθεση με επιβεβαίωση δομής από </a:t>
            </a:r>
            <a:r>
              <a:rPr lang="el-GR" dirty="0" err="1" smtClean="0"/>
              <a:t>φασματομετρία</a:t>
            </a:r>
            <a:r>
              <a:rPr lang="el-GR" dirty="0" smtClean="0"/>
              <a:t> μάζας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1797802"/>
            <a:ext cx="8715375" cy="506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474" y="1122363"/>
            <a:ext cx="8582526" cy="721935"/>
          </a:xfrm>
        </p:spPr>
        <p:txBody>
          <a:bodyPr>
            <a:normAutofit/>
          </a:bodyPr>
          <a:lstStyle/>
          <a:p>
            <a:r>
              <a:rPr lang="en-US" sz="4000" b="1" dirty="0"/>
              <a:t>Some history..</a:t>
            </a:r>
            <a:endParaRPr lang="el-G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80" y="2712203"/>
            <a:ext cx="3601594" cy="2867187"/>
          </a:xfrm>
        </p:spPr>
        <p:txBody>
          <a:bodyPr>
            <a:normAutofit/>
          </a:bodyPr>
          <a:lstStyle/>
          <a:p>
            <a:r>
              <a:rPr lang="el-GR" dirty="0" err="1" smtClean="0"/>
              <a:t>Ροταξάνια</a:t>
            </a:r>
            <a:endParaRPr lang="el-G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Freudenberg </a:t>
            </a:r>
            <a:r>
              <a:rPr lang="el-GR" sz="2200" dirty="0" smtClean="0"/>
              <a:t>και </a:t>
            </a:r>
            <a:r>
              <a:rPr lang="en-US" sz="2200" dirty="0" smtClean="0"/>
              <a:t>Cramer 1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σύνθεση </a:t>
            </a:r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Stetter </a:t>
            </a:r>
            <a:r>
              <a:rPr lang="el-GR" sz="2200" dirty="0" smtClean="0"/>
              <a:t>και </a:t>
            </a:r>
            <a:r>
              <a:rPr lang="en-US" sz="2200" dirty="0" err="1" smtClean="0"/>
              <a:t>Lihotzky</a:t>
            </a:r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Directed </a:t>
            </a:r>
            <a:r>
              <a:rPr lang="el-GR" sz="2200" dirty="0" smtClean="0"/>
              <a:t>σύνθεση από τους </a:t>
            </a:r>
            <a:r>
              <a:rPr lang="en-US" sz="2200" dirty="0" err="1" smtClean="0"/>
              <a:t>Schill</a:t>
            </a:r>
            <a:r>
              <a:rPr lang="en-US" sz="2200" dirty="0" smtClean="0"/>
              <a:t> </a:t>
            </a:r>
            <a:r>
              <a:rPr lang="el-GR" sz="2200" dirty="0" smtClean="0"/>
              <a:t>και </a:t>
            </a:r>
            <a:r>
              <a:rPr lang="en-US" sz="2200" dirty="0" err="1" smtClean="0"/>
              <a:t>Zollenkopf</a:t>
            </a:r>
            <a:endParaRPr lang="el-G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0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816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Design and synthesis of porphyrin-containing </a:t>
            </a:r>
            <a:r>
              <a:rPr lang="en-US" sz="3000" b="1" dirty="0" err="1" smtClean="0"/>
              <a:t>catenanes</a:t>
            </a:r>
            <a:r>
              <a:rPr lang="en-US" sz="3000" b="1" dirty="0" smtClean="0"/>
              <a:t> and </a:t>
            </a:r>
            <a:r>
              <a:rPr lang="en-US" sz="3000" b="1" dirty="0" err="1" smtClean="0"/>
              <a:t>rotaxanes</a:t>
            </a:r>
            <a:endParaRPr lang="el-GR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0527"/>
            <a:ext cx="9144000" cy="311727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Στόχος της έρευνας είναι η σχεδίαση ελεγχόμενων δυναμικών συστημάτων π.χ. μοριακές μηχανές.</a:t>
            </a: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/>
              <a:t>D</a:t>
            </a:r>
            <a:r>
              <a:rPr lang="el-GR" dirty="0" smtClean="0"/>
              <a:t> δότης ηλεκτρονίων/ενέργειας ή Α δέκτης ηλεκτρονίων/ενέργειας : μεταφορά </a:t>
            </a:r>
            <a:r>
              <a:rPr lang="en-US" dirty="0" smtClean="0">
                <a:solidFill>
                  <a:srgbClr val="FF0000"/>
                </a:solidFill>
              </a:rPr>
              <a:t>“through space”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 err="1" smtClean="0"/>
              <a:t>Πορφυρίνες</a:t>
            </a:r>
            <a:r>
              <a:rPr lang="el-GR" dirty="0"/>
              <a:t> </a:t>
            </a:r>
            <a:r>
              <a:rPr lang="el-GR" dirty="0" smtClean="0"/>
              <a:t>+ </a:t>
            </a:r>
            <a:r>
              <a:rPr lang="el-GR" dirty="0" err="1" smtClean="0"/>
              <a:t>κατενάνια-ροταξάνια</a:t>
            </a:r>
            <a:r>
              <a:rPr lang="el-GR" dirty="0" smtClean="0"/>
              <a:t> : ηλεκτρονικές ιδιότητες </a:t>
            </a:r>
            <a:r>
              <a:rPr lang="el-GR" dirty="0" err="1" smtClean="0"/>
              <a:t>πορφυρινών</a:t>
            </a:r>
            <a:r>
              <a:rPr lang="el-GR" dirty="0" smtClean="0"/>
              <a:t> με ευελιξία και κινητικότητα των μηχανικά συνδεδεμένων συστημάτων</a:t>
            </a:r>
            <a:endParaRPr lang="en-US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21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27" y="976745"/>
            <a:ext cx="10214264" cy="588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0045" cy="408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045" y="0"/>
            <a:ext cx="4853421" cy="35970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87436" y="841664"/>
            <a:ext cx="2670464" cy="3075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086617"/>
            <a:ext cx="1211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Ισομοριακά</a:t>
            </a:r>
            <a:r>
              <a:rPr lang="el-GR" dirty="0" smtClean="0"/>
              <a:t> διαλύματα [</a:t>
            </a:r>
            <a:r>
              <a:rPr lang="en-US" dirty="0" smtClean="0"/>
              <a:t>Cu( CH3CN)4]PF6 </a:t>
            </a:r>
            <a:r>
              <a:rPr lang="el-GR" dirty="0" smtClean="0"/>
              <a:t>και </a:t>
            </a:r>
            <a:r>
              <a:rPr lang="el-GR" dirty="0" err="1" smtClean="0"/>
              <a:t>πορφυρίνης</a:t>
            </a:r>
            <a:r>
              <a:rPr lang="el-GR" dirty="0" smtClean="0"/>
              <a:t> με </a:t>
            </a:r>
            <a:r>
              <a:rPr lang="en-US" dirty="0" smtClean="0"/>
              <a:t>Zn (26)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Παράγωγο </a:t>
            </a:r>
            <a:r>
              <a:rPr lang="el-GR" dirty="0" err="1" smtClean="0"/>
              <a:t>φαινανθρολίνης</a:t>
            </a:r>
            <a:r>
              <a:rPr lang="el-GR" dirty="0" smtClean="0"/>
              <a:t> (27)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Προ-</a:t>
            </a:r>
            <a:r>
              <a:rPr lang="el-GR" dirty="0" err="1" smtClean="0"/>
              <a:t>κατενάνιο</a:t>
            </a:r>
            <a:r>
              <a:rPr lang="el-GR" dirty="0" smtClean="0"/>
              <a:t> (28) και </a:t>
            </a:r>
            <a:r>
              <a:rPr lang="en-US" dirty="0" smtClean="0"/>
              <a:t>Au(III) 5,10-di-(p-</a:t>
            </a:r>
            <a:r>
              <a:rPr lang="en-US" dirty="0" err="1" smtClean="0"/>
              <a:t>hydroxyphenyl</a:t>
            </a:r>
            <a:r>
              <a:rPr lang="en-US" dirty="0" smtClean="0"/>
              <a:t>)-15,20-di(3,5-di-tert-butylphenyl)</a:t>
            </a:r>
            <a:r>
              <a:rPr lang="en-US" dirty="0" err="1" smtClean="0"/>
              <a:t>porphyrinate</a:t>
            </a:r>
            <a:r>
              <a:rPr lang="en-US" dirty="0" smtClean="0"/>
              <a:t> PF6 (29)/ DMF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Cs2CO3/DMF</a:t>
            </a:r>
            <a:r>
              <a:rPr lang="el-GR" dirty="0" smtClean="0"/>
              <a:t> (30) 12%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(15)+(16)</a:t>
            </a:r>
            <a:r>
              <a:rPr lang="el-GR" dirty="0" smtClean="0"/>
              <a:t>= (30)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Απομετάλλωση</a:t>
            </a:r>
            <a:r>
              <a:rPr lang="el-GR" dirty="0" smtClean="0"/>
              <a:t> (30) : (31) 83%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NMR (30)-(31) completely </a:t>
            </a:r>
            <a:r>
              <a:rPr lang="en-US" dirty="0" err="1" smtClean="0"/>
              <a:t>different..why</a:t>
            </a:r>
            <a:r>
              <a:rPr lang="en-US" dirty="0" smtClean="0"/>
              <a:t>?</a:t>
            </a:r>
            <a:endParaRPr lang="el-GR" dirty="0" smtClean="0"/>
          </a:p>
          <a:p>
            <a:endParaRPr lang="el-GR" dirty="0" smtClean="0"/>
          </a:p>
          <a:p>
            <a:pPr algn="ctr"/>
            <a:r>
              <a:rPr lang="en-US" sz="1400" i="1" dirty="0"/>
              <a:t>Jonathan A. </a:t>
            </a:r>
            <a:r>
              <a:rPr lang="en-US" sz="1400" i="1" dirty="0" err="1"/>
              <a:t>Faiz</a:t>
            </a:r>
            <a:r>
              <a:rPr lang="en-US" sz="1400" i="1" dirty="0"/>
              <a:t> , </a:t>
            </a:r>
            <a:r>
              <a:rPr lang="en-US" sz="1400" i="1" dirty="0" err="1"/>
              <a:t>Valérie</a:t>
            </a:r>
            <a:r>
              <a:rPr lang="en-US" sz="1400" i="1" dirty="0"/>
              <a:t> </a:t>
            </a:r>
            <a:r>
              <a:rPr lang="en-US" sz="1400" i="1" dirty="0" err="1"/>
              <a:t>Heitz</a:t>
            </a:r>
            <a:r>
              <a:rPr lang="en-US" sz="1400" i="1" dirty="0"/>
              <a:t> and Jean-Pierre </a:t>
            </a:r>
            <a:r>
              <a:rPr lang="en-US" sz="1400" i="1" dirty="0" err="1"/>
              <a:t>Sauvage</a:t>
            </a:r>
            <a:r>
              <a:rPr lang="en-US" sz="1400" i="1" dirty="0"/>
              <a:t> * </a:t>
            </a:r>
            <a:endParaRPr lang="el-GR" sz="1400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87436" y="2971800"/>
            <a:ext cx="176646" cy="4156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7205" y="77931"/>
            <a:ext cx="2696442" cy="1797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1862291"/>
            <a:ext cx="2768311" cy="17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3674" y="866957"/>
            <a:ext cx="1524000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927183"/>
            <a:ext cx="3693693" cy="3930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43010" cy="3862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731293"/>
            <a:ext cx="8698832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7758" y="3092116"/>
            <a:ext cx="285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Sauvage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2653" y="6232358"/>
            <a:ext cx="166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Stoddart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397042"/>
            <a:ext cx="4066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Thread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 or 2 </a:t>
            </a:r>
            <a:r>
              <a:rPr lang="en-US" dirty="0" err="1" smtClean="0"/>
              <a:t>hydroquinol</a:t>
            </a:r>
            <a:r>
              <a:rPr lang="en-US" dirty="0" smtClean="0"/>
              <a:t> rings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Porphyrins at the ends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“clipping” </a:t>
            </a:r>
            <a:r>
              <a:rPr lang="el-GR" dirty="0" smtClean="0"/>
              <a:t>τεχνική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00899" y="1638482"/>
            <a:ext cx="866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13" y="176645"/>
            <a:ext cx="6681355" cy="4844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67120"/>
            <a:ext cx="6464990" cy="3390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364" y="189171"/>
            <a:ext cx="1184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linear </a:t>
            </a:r>
            <a:r>
              <a:rPr lang="en-US" b="1" dirty="0" err="1"/>
              <a:t>multiporphyrin</a:t>
            </a:r>
            <a:r>
              <a:rPr lang="en-US" b="1" dirty="0"/>
              <a:t> [2]</a:t>
            </a:r>
            <a:r>
              <a:rPr lang="en-US" b="1" dirty="0" err="1"/>
              <a:t>rotaxane</a:t>
            </a:r>
            <a:endParaRPr lang="el-G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18156" y="4042064"/>
            <a:ext cx="2306782" cy="1421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3798" y="5686815"/>
            <a:ext cx="367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Maximizing the distance between stoppers and Au-</a:t>
            </a:r>
            <a:r>
              <a:rPr lang="en-US" dirty="0" err="1" smtClean="0"/>
              <a:t>porphyrin</a:t>
            </a:r>
            <a:endParaRPr lang="el-GR" dirty="0"/>
          </a:p>
        </p:txBody>
      </p:sp>
      <p:pic>
        <p:nvPicPr>
          <p:cNvPr id="6146" name="Picture 2" descr="Αποτέλεσμα εικόνας για phenanthro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477" y="1766170"/>
            <a:ext cx="1227550" cy="8016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37962" y="2592887"/>
            <a:ext cx="1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phenanthroline</a:t>
            </a:r>
            <a:endParaRPr lang="el-GR" sz="14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939419" y="1052186"/>
            <a:ext cx="87682" cy="263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77622" y="1102290"/>
            <a:ext cx="175364" cy="150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578247" y="701458"/>
            <a:ext cx="75156" cy="187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01633" y="751562"/>
            <a:ext cx="62630" cy="15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16899" y="1152395"/>
            <a:ext cx="306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Control  of the geometry of Cu(I)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Linear arrangement of the </a:t>
            </a:r>
            <a:r>
              <a:rPr lang="en-US" dirty="0" err="1" smtClean="0">
                <a:solidFill>
                  <a:schemeClr val="accent1"/>
                </a:solidFill>
              </a:rPr>
              <a:t>porphyrin</a:t>
            </a:r>
            <a:r>
              <a:rPr lang="en-US" dirty="0" smtClean="0">
                <a:solidFill>
                  <a:schemeClr val="accent1"/>
                </a:solidFill>
              </a:rPr>
              <a:t> termini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Rigidity due to partial double bond character</a:t>
            </a:r>
            <a:endParaRPr lang="el-GR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08745" y="3770334"/>
            <a:ext cx="12526" cy="701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42159" y="3469710"/>
            <a:ext cx="112734" cy="864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2382</TotalTime>
  <Words>431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 CARTER</vt:lpstr>
      <vt:lpstr>Arial</vt:lpstr>
      <vt:lpstr>Calibri</vt:lpstr>
      <vt:lpstr>Calibri Light</vt:lpstr>
      <vt:lpstr>Courier New</vt:lpstr>
      <vt:lpstr>Wingdings</vt:lpstr>
      <vt:lpstr>Office Theme</vt:lpstr>
      <vt:lpstr>  Κατενάνια και Ροταξάνια</vt:lpstr>
      <vt:lpstr>Interlocked species</vt:lpstr>
      <vt:lpstr>Mechanomolecules</vt:lpstr>
      <vt:lpstr>Some history..</vt:lpstr>
      <vt:lpstr>Some history..</vt:lpstr>
      <vt:lpstr>Design and synthesis of porphyrin-containing catenanes and rotaxanes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Κατενάνια και Ροταξάνια</dc:title>
  <dc:creator>niki petrakh</dc:creator>
  <cp:lastModifiedBy>niki petrakh</cp:lastModifiedBy>
  <cp:revision>61</cp:revision>
  <dcterms:created xsi:type="dcterms:W3CDTF">2018-05-03T12:08:53Z</dcterms:created>
  <dcterms:modified xsi:type="dcterms:W3CDTF">2018-05-09T20:21:36Z</dcterms:modified>
</cp:coreProperties>
</file>